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67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82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05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59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23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15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56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40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91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53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93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D4A0-BA17-4FB4-96B0-6FCB9ACAA3D7}" type="datetimeFigureOut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121EA-4376-412B-B828-C143860233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24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21" y="177785"/>
            <a:ext cx="1198548" cy="300388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236166" y="528402"/>
            <a:ext cx="5719665" cy="646331"/>
          </a:xfrm>
          <a:prstGeom prst="rect">
            <a:avLst/>
          </a:prstGeom>
          <a:solidFill>
            <a:srgbClr val="FFFF00">
              <a:alpha val="7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Amtsleitung:</a:t>
            </a:r>
          </a:p>
          <a:p>
            <a:r>
              <a:rPr lang="de-DE" sz="600" b="1" dirty="0">
                <a:latin typeface="BaWue Sans" pitchFamily="2" charset="0"/>
              </a:rPr>
              <a:t>Ltd. </a:t>
            </a:r>
            <a:r>
              <a:rPr lang="de-DE" sz="600" b="1" dirty="0" err="1">
                <a:latin typeface="BaWue Sans" pitchFamily="2" charset="0"/>
              </a:rPr>
              <a:t>SAD‘in</a:t>
            </a:r>
            <a:r>
              <a:rPr lang="de-DE" sz="600" b="1" dirty="0">
                <a:latin typeface="BaWue Sans" pitchFamily="2" charset="0"/>
              </a:rPr>
              <a:t> Frau Sabine Conrad		</a:t>
            </a:r>
            <a:r>
              <a:rPr lang="de-DE" sz="600" dirty="0">
                <a:latin typeface="BaWue Sans" pitchFamily="2" charset="0"/>
              </a:rPr>
              <a:t>Tel. 07141/9900 210</a:t>
            </a:r>
          </a:p>
          <a:p>
            <a:r>
              <a:rPr lang="de-DE" sz="600" b="1" dirty="0">
                <a:latin typeface="BaWue Sans" pitchFamily="2" charset="0"/>
              </a:rPr>
              <a:t>			</a:t>
            </a:r>
            <a:r>
              <a:rPr lang="de-DE" sz="600" dirty="0">
                <a:latin typeface="BaWue Sans" pitchFamily="2" charset="0"/>
              </a:rPr>
              <a:t>E-Mail: Sabine.Conrad@ssa-lb.kv.bwl.de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Stellvertretung:			</a:t>
            </a:r>
            <a:r>
              <a:rPr lang="de-DE" sz="600" dirty="0">
                <a:latin typeface="BaWue Sans" pitchFamily="2" charset="0"/>
              </a:rPr>
              <a:t>Tel. 07141/9900 </a:t>
            </a:r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N.N.			</a:t>
            </a:r>
            <a:r>
              <a:rPr lang="de-DE" sz="600" dirty="0">
                <a:latin typeface="BaWue Sans" pitchFamily="2" charset="0"/>
              </a:rPr>
              <a:t>E-Mail: </a:t>
            </a:r>
            <a:r>
              <a:rPr lang="de-DE" sz="600" b="1" dirty="0">
                <a:latin typeface="BaWue Sans" pitchFamily="2" charset="0"/>
              </a:rPr>
              <a:t>	</a:t>
            </a:r>
            <a:endParaRPr lang="de-DE" sz="600" dirty="0">
              <a:latin typeface="BaWue Sans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09123" y="519141"/>
            <a:ext cx="2407297" cy="276999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ÖPR Schulen</a:t>
            </a:r>
          </a:p>
          <a:p>
            <a:r>
              <a:rPr lang="de-DE" sz="600" dirty="0">
                <a:latin typeface="BaWue Sans" pitchFamily="2" charset="0"/>
              </a:rPr>
              <a:t>Ellen Seybold	07141/9900 243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09124" y="872839"/>
            <a:ext cx="2407297" cy="276999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Vertretung der Schwerbehinderten</a:t>
            </a:r>
          </a:p>
          <a:p>
            <a:r>
              <a:rPr lang="de-DE" sz="600" dirty="0">
                <a:latin typeface="BaWue Sans" pitchFamily="2" charset="0"/>
              </a:rPr>
              <a:t>Bettina Thum	07141/9900 233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9109786" y="528402"/>
            <a:ext cx="2407297" cy="276999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Beauftragte für Chancengleichheit</a:t>
            </a:r>
          </a:p>
          <a:p>
            <a:r>
              <a:rPr lang="de-DE" sz="600" dirty="0">
                <a:latin typeface="BaWue Sans" pitchFamily="2" charset="0"/>
              </a:rPr>
              <a:t>Sabine Graf	07141/9900 234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9109786" y="888472"/>
            <a:ext cx="2407297" cy="276999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Datenschutzbeauftragte für die Schulen</a:t>
            </a:r>
          </a:p>
          <a:p>
            <a:r>
              <a:rPr lang="de-DE" sz="600" dirty="0">
                <a:latin typeface="BaWue Sans" pitchFamily="2" charset="0"/>
              </a:rPr>
              <a:t>Patricia Deutsch	07141/9900 250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089841" y="1331707"/>
            <a:ext cx="2080727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00" b="1" dirty="0">
                <a:latin typeface="BaWue Sans" pitchFamily="2" charset="0"/>
              </a:rPr>
              <a:t>Fachbereich Sonderpädagogische Bildungs- und Beratungszentren (SBBZ), Inklusion</a:t>
            </a:r>
          </a:p>
          <a:p>
            <a:pPr algn="ctr"/>
            <a:endParaRPr lang="de-DE" sz="600" b="1" dirty="0">
              <a:latin typeface="BaWue Sans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90461" y="1334815"/>
            <a:ext cx="2080727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00" b="1" dirty="0">
                <a:latin typeface="BaWue Sans" pitchFamily="2" charset="0"/>
              </a:rPr>
              <a:t>Fachbereich Primarstufe</a:t>
            </a:r>
          </a:p>
          <a:p>
            <a:pPr algn="ctr"/>
            <a:r>
              <a:rPr lang="de-DE" sz="600" dirty="0">
                <a:latin typeface="BaWue Sans" pitchFamily="2" charset="0"/>
              </a:rPr>
              <a:t>(Grundschulen, Frühkindliche Bildung und Erziehung)</a:t>
            </a:r>
            <a:endParaRPr lang="de-DE" sz="600" b="1" dirty="0">
              <a:latin typeface="BaWue Sans" pitchFamily="2" charset="0"/>
            </a:endParaRPr>
          </a:p>
          <a:p>
            <a:pPr algn="ctr"/>
            <a:endParaRPr lang="de-DE" sz="600" dirty="0">
              <a:latin typeface="BaWue Sans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892482" y="1331708"/>
            <a:ext cx="2080727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00" b="1" dirty="0">
                <a:latin typeface="BaWue Sans" pitchFamily="2" charset="0"/>
              </a:rPr>
              <a:t>Fachbereich Sekundarstufe I</a:t>
            </a:r>
          </a:p>
          <a:p>
            <a:pPr algn="ctr"/>
            <a:r>
              <a:rPr lang="de-DE" sz="600" dirty="0">
                <a:latin typeface="BaWue Sans" pitchFamily="2" charset="0"/>
              </a:rPr>
              <a:t>(Werkrealschulen, Realschulen, Gemeinschaftsschulen)</a:t>
            </a:r>
            <a:endParaRPr lang="de-DE" sz="600" b="1" dirty="0">
              <a:latin typeface="BaWue Sans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268539" y="1331709"/>
            <a:ext cx="2080727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00" b="1" dirty="0">
                <a:latin typeface="BaWue Sans" pitchFamily="2" charset="0"/>
              </a:rPr>
              <a:t>Fachbereich Unterrichtsversorgung, Statistik, Lehrerausbildung</a:t>
            </a:r>
          </a:p>
          <a:p>
            <a:pPr algn="ctr"/>
            <a:endParaRPr lang="de-DE" sz="600" b="1" dirty="0">
              <a:latin typeface="BaWue Sans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9436358" y="1331710"/>
            <a:ext cx="2080727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00" b="1" dirty="0">
                <a:latin typeface="BaWue Sans" pitchFamily="2" charset="0"/>
              </a:rPr>
              <a:t>Fachbereich Verwaltung</a:t>
            </a:r>
          </a:p>
          <a:p>
            <a:pPr algn="ctr"/>
            <a:endParaRPr lang="de-DE" sz="600" b="1" dirty="0">
              <a:latin typeface="BaWue Sans" pitchFamily="2" charset="0"/>
            </a:endParaRPr>
          </a:p>
          <a:p>
            <a:pPr algn="ctr"/>
            <a:endParaRPr lang="de-DE" sz="600" b="1" dirty="0">
              <a:latin typeface="BaWue Sans" pitchFamily="2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90460" y="1772079"/>
            <a:ext cx="2080727" cy="646331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Leitung: </a:t>
            </a:r>
            <a:r>
              <a:rPr lang="de-DE" sz="600" b="1" dirty="0" err="1">
                <a:latin typeface="BaWue Sans" pitchFamily="2" charset="0"/>
              </a:rPr>
              <a:t>SR‘in</a:t>
            </a:r>
            <a:r>
              <a:rPr lang="de-DE" sz="600" b="1" dirty="0">
                <a:latin typeface="BaWue Sans" pitchFamily="2" charset="0"/>
              </a:rPr>
              <a:t> Bettina Sembritzki     07141/9900 228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dirty="0" err="1">
                <a:latin typeface="BaWue Sans" pitchFamily="2" charset="0"/>
              </a:rPr>
              <a:t>SR‘in</a:t>
            </a:r>
            <a:r>
              <a:rPr lang="de-DE" sz="600" dirty="0">
                <a:latin typeface="BaWue Sans" pitchFamily="2" charset="0"/>
              </a:rPr>
              <a:t> Ulrike Kemmer                              07141/9900 222</a:t>
            </a:r>
          </a:p>
          <a:p>
            <a:r>
              <a:rPr lang="de-DE" sz="600" dirty="0" err="1">
                <a:latin typeface="BaWue Sans" pitchFamily="2" charset="0"/>
              </a:rPr>
              <a:t>R‘in</a:t>
            </a:r>
            <a:r>
              <a:rPr lang="de-DE" sz="600" dirty="0">
                <a:latin typeface="BaWue Sans" pitchFamily="2" charset="0"/>
              </a:rPr>
              <a:t> Bettina Raiser                                  07141/9900 212</a:t>
            </a:r>
          </a:p>
          <a:p>
            <a:r>
              <a:rPr lang="de-DE" sz="600" dirty="0" err="1">
                <a:latin typeface="BaWue Sans" pitchFamily="2" charset="0"/>
              </a:rPr>
              <a:t>R‘in</a:t>
            </a:r>
            <a:r>
              <a:rPr lang="de-DE" sz="600" dirty="0">
                <a:latin typeface="BaWue Sans" pitchFamily="2" charset="0"/>
              </a:rPr>
              <a:t> Sylke Ulmer                                     07141/9900 226</a:t>
            </a:r>
          </a:p>
          <a:p>
            <a:pPr algn="ctr"/>
            <a:endParaRPr lang="de-DE" sz="600" b="1" dirty="0">
              <a:latin typeface="BaWue Sans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892482" y="1769146"/>
            <a:ext cx="2080727" cy="646331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Leitung: N.N.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dirty="0">
                <a:latin typeface="BaWue Sans" pitchFamily="2" charset="0"/>
              </a:rPr>
              <a:t>SAD Markus Klein                                     07141/9900 216</a:t>
            </a:r>
          </a:p>
          <a:p>
            <a:r>
              <a:rPr lang="de-DE" sz="600" dirty="0" err="1">
                <a:latin typeface="BaWue Sans" pitchFamily="2" charset="0"/>
              </a:rPr>
              <a:t>SR‘in</a:t>
            </a:r>
            <a:r>
              <a:rPr lang="de-DE" sz="600" dirty="0">
                <a:latin typeface="BaWue Sans" pitchFamily="2" charset="0"/>
              </a:rPr>
              <a:t> Jasmin Meister                                07141/9900 223</a:t>
            </a:r>
          </a:p>
          <a:p>
            <a:r>
              <a:rPr lang="de-DE" sz="600" dirty="0" err="1">
                <a:latin typeface="BaWue Sans" pitchFamily="2" charset="0"/>
              </a:rPr>
              <a:t>SAD‘in</a:t>
            </a:r>
            <a:r>
              <a:rPr lang="de-DE" sz="600" dirty="0">
                <a:latin typeface="BaWue Sans" pitchFamily="2" charset="0"/>
              </a:rPr>
              <a:t> Denise Schwarzwälder-Kienzle </a:t>
            </a:r>
          </a:p>
          <a:p>
            <a:r>
              <a:rPr lang="de-DE" sz="600" dirty="0">
                <a:latin typeface="BaWue Sans" pitchFamily="2" charset="0"/>
              </a:rPr>
              <a:t>                                                                      07141/9900 214</a:t>
            </a:r>
            <a:endParaRPr lang="de-DE" sz="600" b="1" dirty="0">
              <a:latin typeface="BaWue Sans" pitchFamily="2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089839" y="1769146"/>
            <a:ext cx="2080727" cy="646331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Leitung: </a:t>
            </a:r>
            <a:r>
              <a:rPr lang="de-DE" sz="600" b="1" dirty="0" err="1">
                <a:latin typeface="BaWue Sans" pitchFamily="2" charset="0"/>
              </a:rPr>
              <a:t>SR‘in</a:t>
            </a:r>
            <a:r>
              <a:rPr lang="de-DE" sz="600" b="1" dirty="0">
                <a:latin typeface="BaWue Sans" pitchFamily="2" charset="0"/>
              </a:rPr>
              <a:t> Nina </a:t>
            </a:r>
            <a:r>
              <a:rPr lang="de-DE" sz="600" b="1">
                <a:latin typeface="BaWue Sans" pitchFamily="2" charset="0"/>
              </a:rPr>
              <a:t>Bähnk                   </a:t>
            </a:r>
            <a:r>
              <a:rPr lang="de-DE" sz="600" b="1" dirty="0">
                <a:latin typeface="BaWue Sans" pitchFamily="2" charset="0"/>
              </a:rPr>
              <a:t>07141/9900 236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dirty="0" err="1">
                <a:latin typeface="BaWue Sans" pitchFamily="2" charset="0"/>
              </a:rPr>
              <a:t>SR‘in</a:t>
            </a:r>
            <a:r>
              <a:rPr lang="de-DE" sz="600" dirty="0">
                <a:latin typeface="BaWue Sans" pitchFamily="2" charset="0"/>
              </a:rPr>
              <a:t> Bettina Sembritzki                        07141/9900 228</a:t>
            </a:r>
          </a:p>
          <a:p>
            <a:r>
              <a:rPr lang="de-DE" sz="600" dirty="0">
                <a:latin typeface="BaWue Sans" pitchFamily="2" charset="0"/>
              </a:rPr>
              <a:t>Sabine Hofmaier                                      07141/9900 247</a:t>
            </a:r>
          </a:p>
          <a:p>
            <a:r>
              <a:rPr lang="de-DE" sz="600" dirty="0">
                <a:latin typeface="BaWue Sans" pitchFamily="2" charset="0"/>
              </a:rPr>
              <a:t>Monika Landkammer-Ankenbrand      07141/9900 227</a:t>
            </a:r>
          </a:p>
          <a:p>
            <a:endParaRPr lang="de-DE" sz="600" b="1" dirty="0">
              <a:latin typeface="BaWue Sans" pitchFamily="2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7268539" y="1774602"/>
            <a:ext cx="2080727" cy="646331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Leitung: </a:t>
            </a:r>
            <a:r>
              <a:rPr lang="de-DE" sz="600" b="1" dirty="0" err="1">
                <a:latin typeface="BaWue Sans" pitchFamily="2" charset="0"/>
              </a:rPr>
              <a:t>SR‘in</a:t>
            </a:r>
            <a:r>
              <a:rPr lang="de-DE" sz="600" b="1" dirty="0">
                <a:latin typeface="BaWue Sans" pitchFamily="2" charset="0"/>
              </a:rPr>
              <a:t> Ulrike Kemmer             07141/9900 222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dirty="0" err="1">
                <a:latin typeface="BaWue Sans" pitchFamily="2" charset="0"/>
              </a:rPr>
              <a:t>SR‘‘in</a:t>
            </a:r>
            <a:r>
              <a:rPr lang="de-DE" sz="600" dirty="0">
                <a:latin typeface="BaWue Sans" pitchFamily="2" charset="0"/>
              </a:rPr>
              <a:t> Jasmin Meister (Sek I)                 07141/9900 223 </a:t>
            </a:r>
          </a:p>
          <a:p>
            <a:r>
              <a:rPr lang="de-DE" sz="600" dirty="0" err="1">
                <a:latin typeface="BaWue Sans" pitchFamily="2" charset="0"/>
              </a:rPr>
              <a:t>SR‘‘in</a:t>
            </a:r>
            <a:r>
              <a:rPr lang="de-DE" sz="600" dirty="0">
                <a:latin typeface="BaWue Sans" pitchFamily="2" charset="0"/>
              </a:rPr>
              <a:t> Bettina Sembritzki (SBBZ)          07141/9900 228</a:t>
            </a:r>
          </a:p>
          <a:p>
            <a:endParaRPr lang="de-DE" sz="600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9436357" y="1769146"/>
            <a:ext cx="2080727" cy="646331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Leitung: Kuno Lenhart                            07141/9900 237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Stellvertretung: Sevda Sari                   </a:t>
            </a:r>
            <a:r>
              <a:rPr lang="de-DE" sz="600" dirty="0">
                <a:latin typeface="BaWue Sans" pitchFamily="2" charset="0"/>
              </a:rPr>
              <a:t>07141/9900 206</a:t>
            </a:r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90459" y="2543069"/>
            <a:ext cx="2080727" cy="2769989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Koordination Fachbereich</a:t>
            </a:r>
          </a:p>
          <a:p>
            <a:r>
              <a:rPr lang="de-DE" sz="600" b="1" dirty="0" err="1">
                <a:latin typeface="BaWue Sans" pitchFamily="2" charset="0"/>
              </a:rPr>
              <a:t>SprachFit</a:t>
            </a:r>
            <a:r>
              <a:rPr lang="de-DE" sz="600" b="1" dirty="0">
                <a:latin typeface="BaWue Sans" pitchFamily="2" charset="0"/>
              </a:rPr>
              <a:t> Säule 2: Durchgängige Sprachbildung</a:t>
            </a:r>
          </a:p>
          <a:p>
            <a:r>
              <a:rPr lang="de-DE" sz="600" b="1" dirty="0">
                <a:latin typeface="BaWue Sans" pitchFamily="2" charset="0"/>
              </a:rPr>
              <a:t>Schulartspezifische und </a:t>
            </a:r>
            <a:r>
              <a:rPr lang="de-DE" sz="600" b="1" u="sng" dirty="0">
                <a:latin typeface="BaWue Sans" pitchFamily="2" charset="0"/>
              </a:rPr>
              <a:t>schulartübergreifende</a:t>
            </a:r>
            <a:r>
              <a:rPr lang="de-DE" sz="600" b="1" dirty="0">
                <a:latin typeface="BaWue Sans" pitchFamily="2" charset="0"/>
              </a:rPr>
              <a:t> Fragestellungen - Ansprechperson</a:t>
            </a:r>
          </a:p>
          <a:p>
            <a:r>
              <a:rPr lang="de-DE" sz="600" dirty="0">
                <a:latin typeface="BaWue Sans" pitchFamily="2" charset="0"/>
              </a:rPr>
              <a:t>Bettina Sembritzki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 err="1">
                <a:latin typeface="BaWue Sans" pitchFamily="2" charset="0"/>
              </a:rPr>
              <a:t>NAVi</a:t>
            </a:r>
            <a:r>
              <a:rPr lang="de-DE" sz="600" b="1" dirty="0">
                <a:latin typeface="BaWue Sans" pitchFamily="2" charset="0"/>
              </a:rPr>
              <a:t> 4 – Aufnahmeverfahren</a:t>
            </a:r>
          </a:p>
          <a:p>
            <a:r>
              <a:rPr lang="de-DE" sz="600" b="1" dirty="0">
                <a:latin typeface="BaWue Sans" pitchFamily="2" charset="0"/>
              </a:rPr>
              <a:t>Maßnahmenpakete Deutsch / Mathematik</a:t>
            </a:r>
          </a:p>
          <a:p>
            <a:r>
              <a:rPr lang="de-DE" sz="600" b="1" dirty="0">
                <a:latin typeface="BaWue Sans" pitchFamily="2" charset="0"/>
              </a:rPr>
              <a:t>Beratungslehrkräfte</a:t>
            </a:r>
          </a:p>
          <a:p>
            <a:r>
              <a:rPr lang="de-DE" sz="600" dirty="0">
                <a:latin typeface="BaWue Sans" pitchFamily="2" charset="0"/>
              </a:rPr>
              <a:t>Sylke Ulmer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Übergang Kindertageseinrichtungen – GS</a:t>
            </a:r>
          </a:p>
          <a:p>
            <a:r>
              <a:rPr lang="de-DE" sz="600" b="1" dirty="0" err="1">
                <a:latin typeface="BaWue Sans" pitchFamily="2" charset="0"/>
              </a:rPr>
              <a:t>SprachFit</a:t>
            </a:r>
            <a:r>
              <a:rPr lang="de-DE" sz="600" b="1" dirty="0">
                <a:latin typeface="BaWue Sans" pitchFamily="2" charset="0"/>
              </a:rPr>
              <a:t> Säule 1: Sprachfördergruppen</a:t>
            </a:r>
          </a:p>
          <a:p>
            <a:r>
              <a:rPr lang="de-DE" sz="600" b="1" dirty="0" err="1">
                <a:latin typeface="BaWue Sans" pitchFamily="2" charset="0"/>
              </a:rPr>
              <a:t>SprachFit</a:t>
            </a:r>
            <a:r>
              <a:rPr lang="de-DE" sz="600" b="1" dirty="0">
                <a:latin typeface="BaWue Sans" pitchFamily="2" charset="0"/>
              </a:rPr>
              <a:t> Säule 2: Juniorklassen (GFK)</a:t>
            </a:r>
          </a:p>
          <a:p>
            <a:r>
              <a:rPr lang="de-DE" sz="600" dirty="0">
                <a:latin typeface="BaWue Sans" pitchFamily="2" charset="0"/>
              </a:rPr>
              <a:t>Bettina Raiser</a:t>
            </a:r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Leitung Arbeitsstelle Frühkindliche Bildung</a:t>
            </a:r>
          </a:p>
          <a:p>
            <a:r>
              <a:rPr lang="de-DE" sz="600" b="1" dirty="0" err="1">
                <a:latin typeface="BaWue Sans" pitchFamily="2" charset="0"/>
              </a:rPr>
              <a:t>SprachFit</a:t>
            </a:r>
            <a:endParaRPr lang="de-DE" sz="600" b="1" dirty="0">
              <a:latin typeface="BaWue Sans" pitchFamily="2" charset="0"/>
            </a:endParaRPr>
          </a:p>
          <a:p>
            <a:r>
              <a:rPr lang="de-DE" sz="600" dirty="0">
                <a:latin typeface="BaWue Sans" pitchFamily="2" charset="0"/>
              </a:rPr>
              <a:t>Sabine Klenk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Hausunterricht Grundschule</a:t>
            </a:r>
          </a:p>
          <a:p>
            <a:r>
              <a:rPr lang="de-DE" sz="600" dirty="0">
                <a:latin typeface="BaWue Sans" pitchFamily="2" charset="0"/>
              </a:rPr>
              <a:t>Ulrike Kemmer</a:t>
            </a: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892482" y="2543069"/>
            <a:ext cx="2080727" cy="2769989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Ansprechpersonen Sek I</a:t>
            </a:r>
          </a:p>
          <a:p>
            <a:r>
              <a:rPr lang="de-DE" sz="600" b="1" dirty="0">
                <a:latin typeface="BaWue Sans" pitchFamily="2" charset="0"/>
              </a:rPr>
              <a:t>Schulartspezifische Fragestellungen</a:t>
            </a:r>
          </a:p>
          <a:p>
            <a:r>
              <a:rPr lang="de-DE" sz="600" dirty="0">
                <a:latin typeface="BaWue Sans" pitchFamily="2" charset="0"/>
              </a:rPr>
              <a:t>WRS: Markus Klein</a:t>
            </a:r>
          </a:p>
          <a:p>
            <a:r>
              <a:rPr lang="de-DE" sz="600" dirty="0">
                <a:latin typeface="BaWue Sans" pitchFamily="2" charset="0"/>
              </a:rPr>
              <a:t>RS: Denise Schwarzwälder-Kienzle</a:t>
            </a:r>
          </a:p>
          <a:p>
            <a:r>
              <a:rPr lang="de-DE" sz="600" dirty="0">
                <a:latin typeface="BaWue Sans" pitchFamily="2" charset="0"/>
              </a:rPr>
              <a:t>GMS: Markus Klein	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Prüfungsangelegenheiten</a:t>
            </a:r>
          </a:p>
          <a:p>
            <a:r>
              <a:rPr lang="de-DE" sz="600" b="1" dirty="0">
                <a:latin typeface="BaWue Sans" pitchFamily="2" charset="0"/>
              </a:rPr>
              <a:t>(Abschluss-/Schulfremdenprüfungen)</a:t>
            </a:r>
          </a:p>
          <a:p>
            <a:r>
              <a:rPr lang="de-DE" sz="600" b="1" dirty="0">
                <a:latin typeface="BaWue Sans" pitchFamily="2" charset="0"/>
              </a:rPr>
              <a:t>HS/WRS/Sonderfremdsprachen</a:t>
            </a:r>
            <a:endParaRPr lang="de-DE" sz="600" dirty="0">
              <a:latin typeface="BaWue Sans" pitchFamily="2" charset="0"/>
            </a:endParaRPr>
          </a:p>
          <a:p>
            <a:r>
              <a:rPr lang="de-DE" sz="600" dirty="0">
                <a:latin typeface="BaWue Sans" pitchFamily="2" charset="0"/>
              </a:rPr>
              <a:t>Markus Klein</a:t>
            </a:r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RSA</a:t>
            </a:r>
            <a:endParaRPr lang="de-DE" sz="600" dirty="0">
              <a:latin typeface="BaWue Sans" pitchFamily="2" charset="0"/>
            </a:endParaRPr>
          </a:p>
          <a:p>
            <a:r>
              <a:rPr lang="de-DE" sz="600" dirty="0">
                <a:latin typeface="BaWue Sans" pitchFamily="2" charset="0"/>
              </a:rPr>
              <a:t>Denise Schwarzwälder-Kienzle</a:t>
            </a:r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Anerkennung von Abschlüssen</a:t>
            </a:r>
            <a:endParaRPr lang="de-DE" sz="600" dirty="0">
              <a:latin typeface="BaWue Sans" pitchFamily="2" charset="0"/>
            </a:endParaRPr>
          </a:p>
          <a:p>
            <a:r>
              <a:rPr lang="de-DE" sz="600" dirty="0">
                <a:latin typeface="BaWue Sans" pitchFamily="2" charset="0"/>
              </a:rPr>
              <a:t>Markus Klein</a:t>
            </a:r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Bilinguales Lehren und Lernen</a:t>
            </a:r>
          </a:p>
          <a:p>
            <a:r>
              <a:rPr lang="de-DE" sz="600" dirty="0">
                <a:latin typeface="BaWue Sans" pitchFamily="2" charset="0"/>
              </a:rPr>
              <a:t>Denise Schwarzwälder-Kienzle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Stärkung der Realschulen</a:t>
            </a:r>
          </a:p>
          <a:p>
            <a:r>
              <a:rPr lang="de-DE" sz="600" dirty="0">
                <a:latin typeface="BaWue Sans" pitchFamily="2" charset="0"/>
              </a:rPr>
              <a:t>Denise Schwarzwälder-Kienzle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Übergang allgemein bildende Schulen – berufliche Schulen, BO</a:t>
            </a:r>
          </a:p>
          <a:p>
            <a:r>
              <a:rPr lang="de-DE" sz="600" dirty="0">
                <a:latin typeface="BaWue Sans" pitchFamily="2" charset="0"/>
              </a:rPr>
              <a:t>Denise Schwarzwälder-Kienzle</a:t>
            </a:r>
          </a:p>
          <a:p>
            <a:endParaRPr lang="de-DE" sz="600" dirty="0">
              <a:latin typeface="BaWue Sans" pitchFamily="2" charset="0"/>
            </a:endParaRPr>
          </a:p>
          <a:p>
            <a:endParaRPr lang="de-DE" sz="600" dirty="0">
              <a:latin typeface="BaWue Sans" pitchFamily="2" charset="0"/>
            </a:endParaRPr>
          </a:p>
          <a:p>
            <a:endParaRPr lang="de-DE" sz="600" dirty="0">
              <a:latin typeface="BaWue Sans" pitchFamily="2" charset="0"/>
            </a:endParaRPr>
          </a:p>
          <a:p>
            <a:endParaRPr lang="de-DE" sz="600" dirty="0">
              <a:latin typeface="BaWue Sans" pitchFamily="2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089839" y="2543069"/>
            <a:ext cx="2080727" cy="2769989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SBBZ Förderschwerpunkte Gent, Sprache</a:t>
            </a:r>
          </a:p>
          <a:p>
            <a:r>
              <a:rPr lang="de-DE" sz="600" b="1" dirty="0">
                <a:latin typeface="BaWue Sans" pitchFamily="2" charset="0"/>
              </a:rPr>
              <a:t>Private SBBZ</a:t>
            </a:r>
          </a:p>
          <a:p>
            <a:r>
              <a:rPr lang="de-DE" sz="600" b="1" dirty="0">
                <a:latin typeface="BaWue Sans" pitchFamily="2" charset="0"/>
              </a:rPr>
              <a:t>§90 SBBZ</a:t>
            </a:r>
          </a:p>
          <a:p>
            <a:r>
              <a:rPr lang="de-DE" sz="600" b="1" dirty="0">
                <a:latin typeface="BaWue Sans" pitchFamily="2" charset="0"/>
              </a:rPr>
              <a:t>Hausunterricht</a:t>
            </a:r>
          </a:p>
          <a:p>
            <a:r>
              <a:rPr lang="de-DE" sz="600" b="1" dirty="0">
                <a:latin typeface="BaWue Sans" pitchFamily="2" charset="0"/>
              </a:rPr>
              <a:t>Kooperation mit Fachseminar für Sonderpädagogik</a:t>
            </a:r>
          </a:p>
          <a:p>
            <a:r>
              <a:rPr lang="de-DE" sz="600" b="1" dirty="0">
                <a:latin typeface="BaWue Sans" pitchFamily="2" charset="0"/>
              </a:rPr>
              <a:t>Kontakt mit der Fakultät für Sonderpädagogik</a:t>
            </a:r>
          </a:p>
          <a:p>
            <a:r>
              <a:rPr lang="de-DE" sz="600" b="1" dirty="0">
                <a:latin typeface="BaWue Sans" pitchFamily="2" charset="0"/>
              </a:rPr>
              <a:t>Berufliche Orientierung SBBZ</a:t>
            </a:r>
          </a:p>
          <a:p>
            <a:r>
              <a:rPr lang="de-DE" sz="600" b="1" dirty="0">
                <a:latin typeface="BaWue Sans" pitchFamily="2" charset="0"/>
              </a:rPr>
              <a:t>Übergang Schule – Beruf, SBBZ</a:t>
            </a:r>
          </a:p>
          <a:p>
            <a:r>
              <a:rPr lang="de-DE" sz="600" dirty="0">
                <a:latin typeface="BaWue Sans" pitchFamily="2" charset="0"/>
              </a:rPr>
              <a:t>Nina Bähnk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Berufswegekonferenz</a:t>
            </a:r>
          </a:p>
          <a:p>
            <a:r>
              <a:rPr lang="de-DE" sz="600" dirty="0">
                <a:latin typeface="BaWue Sans" pitchFamily="2" charset="0"/>
              </a:rPr>
              <a:t>Sabrina Kaiser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SBBZ Lernen</a:t>
            </a:r>
          </a:p>
          <a:p>
            <a:r>
              <a:rPr lang="de-DE" sz="600" dirty="0">
                <a:latin typeface="BaWue Sans" pitchFamily="2" charset="0"/>
              </a:rPr>
              <a:t>Bettina Sembritzki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Leitung Arbeitsstelle Frühförderung</a:t>
            </a:r>
          </a:p>
          <a:p>
            <a:r>
              <a:rPr lang="de-DE" sz="600" dirty="0">
                <a:latin typeface="BaWue Sans" pitchFamily="2" charset="0"/>
              </a:rPr>
              <a:t>Ulrike Höner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Kooperation Jugendamt: Eingliederungshilfe</a:t>
            </a:r>
          </a:p>
          <a:p>
            <a:r>
              <a:rPr lang="de-DE" sz="600" dirty="0">
                <a:latin typeface="BaWue Sans" pitchFamily="2" charset="0"/>
              </a:rPr>
              <a:t>Monika Landkammer-Ankenbrand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Heimaufnahmen SBBZ – Internat</a:t>
            </a:r>
          </a:p>
          <a:p>
            <a:r>
              <a:rPr lang="de-DE" sz="600" dirty="0">
                <a:latin typeface="BaWue Sans" pitchFamily="2" charset="0"/>
              </a:rPr>
              <a:t>Sabine Hofmaier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Schulkindergärten</a:t>
            </a:r>
          </a:p>
          <a:p>
            <a:r>
              <a:rPr lang="de-DE" sz="600" dirty="0">
                <a:latin typeface="BaWue Sans" pitchFamily="2" charset="0"/>
              </a:rPr>
              <a:t>Monika Landkammer-Ankenbrand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Begleitstelle Inklusion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263097" y="2543194"/>
            <a:ext cx="2080727" cy="2769989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Lehrereinsatzplanung</a:t>
            </a:r>
            <a:endParaRPr lang="de-DE" sz="600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Einstellungsverfahren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Ausfallmanagement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Online-Verfahren (</a:t>
            </a:r>
            <a:r>
              <a:rPr lang="de-DE" sz="600" b="1" dirty="0" err="1">
                <a:latin typeface="BaWue Sans" pitchFamily="2" charset="0"/>
              </a:rPr>
              <a:t>Stewi</a:t>
            </a:r>
            <a:r>
              <a:rPr lang="de-DE" sz="600" b="1" dirty="0">
                <a:latin typeface="BaWue Sans" pitchFamily="2" charset="0"/>
              </a:rPr>
              <a:t>, Versetzungen)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Horizontaler Laufbahnwechsel</a:t>
            </a:r>
          </a:p>
          <a:p>
            <a:r>
              <a:rPr lang="de-DE" sz="600" dirty="0">
                <a:latin typeface="BaWue Sans" pitchFamily="2" charset="0"/>
              </a:rPr>
              <a:t>Markus Klein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Kooperation mit Seminaren für Aus- und Fortbildung 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Abordnungen</a:t>
            </a:r>
          </a:p>
          <a:p>
            <a:endParaRPr lang="de-DE" sz="600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Pädagogische Assistentinnen und Assistenten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Statistik</a:t>
            </a: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b="1" dirty="0">
              <a:latin typeface="BaWue Sans" pitchFamily="2" charset="0"/>
            </a:endParaRPr>
          </a:p>
          <a:p>
            <a:endParaRPr lang="de-DE" sz="600" dirty="0">
              <a:latin typeface="BaWue Sans" pitchFamily="2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9436356" y="2548950"/>
            <a:ext cx="2080727" cy="2769989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BaWue Sans" pitchFamily="2" charset="0"/>
              </a:rPr>
              <a:t>Haushaltsbeauftragter, Arbeitsschutzbeauftragter </a:t>
            </a:r>
            <a:r>
              <a:rPr lang="de-DE" sz="600" b="1" dirty="0" err="1">
                <a:latin typeface="BaWue Sans" pitchFamily="2" charset="0"/>
              </a:rPr>
              <a:t>asB</a:t>
            </a:r>
            <a:r>
              <a:rPr lang="de-DE" sz="600" b="1" dirty="0">
                <a:latin typeface="BaWue Sans" pitchFamily="2" charset="0"/>
              </a:rPr>
              <a:t>, Datenschutzbeauftragter </a:t>
            </a:r>
            <a:r>
              <a:rPr lang="de-DE" sz="600" b="1" dirty="0" err="1">
                <a:latin typeface="BaWue Sans" pitchFamily="2" charset="0"/>
              </a:rPr>
              <a:t>asB</a:t>
            </a:r>
            <a:r>
              <a:rPr lang="de-DE" sz="600" b="1" dirty="0">
                <a:latin typeface="BaWue Sans" pitchFamily="2" charset="0"/>
              </a:rPr>
              <a:t>, Gebäudeverwaltung, Beschaffung, Innerer Dienst, </a:t>
            </a:r>
            <a:r>
              <a:rPr lang="de-DE" sz="600" b="1" dirty="0" err="1">
                <a:latin typeface="BaWue Sans" pitchFamily="2" charset="0"/>
              </a:rPr>
              <a:t>iuK</a:t>
            </a:r>
            <a:r>
              <a:rPr lang="de-DE" sz="600" b="1" dirty="0">
                <a:latin typeface="BaWue Sans" pitchFamily="2" charset="0"/>
              </a:rPr>
              <a:t>, Organisation, Verwaltungs- und Rechtsangelegenheiten</a:t>
            </a:r>
          </a:p>
          <a:p>
            <a:r>
              <a:rPr lang="de-DE" sz="600" dirty="0">
                <a:latin typeface="BaWue Sans" pitchFamily="2" charset="0"/>
              </a:rPr>
              <a:t>Kuno Lenhart</a:t>
            </a:r>
          </a:p>
          <a:p>
            <a:r>
              <a:rPr lang="de-DE" sz="600" dirty="0">
                <a:latin typeface="BaWue Sans" pitchFamily="2" charset="0"/>
              </a:rPr>
              <a:t>Sevda Sari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Haushalt</a:t>
            </a:r>
          </a:p>
          <a:p>
            <a:r>
              <a:rPr lang="de-DE" sz="600" dirty="0">
                <a:latin typeface="BaWue Sans" pitchFamily="2" charset="0"/>
              </a:rPr>
              <a:t>Helene Markin</a:t>
            </a:r>
          </a:p>
          <a:p>
            <a:r>
              <a:rPr lang="de-DE" sz="600" dirty="0">
                <a:latin typeface="BaWue Sans" pitchFamily="2" charset="0"/>
              </a:rPr>
              <a:t>Anne-Kathrin Seyfferle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Personalverwaltung der Lehrkräfte (z. B. Mutterschutz, Elternzeit, Versetzungen, KV-Regelungen)</a:t>
            </a:r>
          </a:p>
          <a:p>
            <a:r>
              <a:rPr lang="de-DE" sz="600" dirty="0">
                <a:latin typeface="BaWue Sans" pitchFamily="2" charset="0"/>
              </a:rPr>
              <a:t>Yasmina Müller</a:t>
            </a:r>
          </a:p>
          <a:p>
            <a:r>
              <a:rPr lang="de-DE" sz="600" dirty="0">
                <a:latin typeface="BaWue Sans" pitchFamily="2" charset="0"/>
              </a:rPr>
              <a:t>Katja Landauer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Funktionsstellenbesetzung</a:t>
            </a:r>
          </a:p>
          <a:p>
            <a:r>
              <a:rPr lang="de-DE" sz="600" dirty="0">
                <a:latin typeface="BaWue Sans" pitchFamily="2" charset="0"/>
              </a:rPr>
              <a:t>Sabine Brätzkus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Rekonvaleszenz</a:t>
            </a:r>
          </a:p>
          <a:p>
            <a:r>
              <a:rPr lang="de-DE" sz="600" dirty="0">
                <a:latin typeface="BaWue Sans" pitchFamily="2" charset="0"/>
              </a:rPr>
              <a:t>Wolfgang Strobel</a:t>
            </a:r>
          </a:p>
          <a:p>
            <a:endParaRPr lang="de-DE" sz="600" b="1" dirty="0">
              <a:latin typeface="BaWue Sans" pitchFamily="2" charset="0"/>
            </a:endParaRPr>
          </a:p>
          <a:p>
            <a:r>
              <a:rPr lang="de-DE" sz="600" b="1" dirty="0">
                <a:latin typeface="BaWue Sans" pitchFamily="2" charset="0"/>
              </a:rPr>
              <a:t>Empfang/Poststelle/Telefonzentrale</a:t>
            </a:r>
          </a:p>
          <a:p>
            <a:r>
              <a:rPr lang="de-DE" sz="600" dirty="0">
                <a:latin typeface="BaWue Sans" pitchFamily="2" charset="0"/>
              </a:rPr>
              <a:t>N.N.</a:t>
            </a:r>
          </a:p>
          <a:p>
            <a:endParaRPr lang="de-DE" sz="600" dirty="0">
              <a:latin typeface="BaWue Sans" pitchFamily="2" charset="0"/>
            </a:endParaRPr>
          </a:p>
          <a:p>
            <a:endParaRPr lang="de-DE" sz="600" dirty="0">
              <a:latin typeface="BaWue Sans" pitchFamily="2" charset="0"/>
            </a:endParaRPr>
          </a:p>
          <a:p>
            <a:endParaRPr lang="de-DE" sz="600" dirty="0">
              <a:latin typeface="BaWue Sans" pitchFamily="2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98C8558-98FC-CC8E-3B0E-462AE832E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61685"/>
              </p:ext>
            </p:extLst>
          </p:nvPr>
        </p:nvGraphicFramePr>
        <p:xfrm>
          <a:off x="324373" y="5446531"/>
          <a:ext cx="1154325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650">
                  <a:extLst>
                    <a:ext uri="{9D8B030D-6E8A-4147-A177-3AD203B41FA5}">
                      <a16:colId xmlns:a16="http://schemas.microsoft.com/office/drawing/2014/main" val="1470089826"/>
                    </a:ext>
                  </a:extLst>
                </a:gridCol>
                <a:gridCol w="2308650">
                  <a:extLst>
                    <a:ext uri="{9D8B030D-6E8A-4147-A177-3AD203B41FA5}">
                      <a16:colId xmlns:a16="http://schemas.microsoft.com/office/drawing/2014/main" val="3315717079"/>
                    </a:ext>
                  </a:extLst>
                </a:gridCol>
                <a:gridCol w="2308650">
                  <a:extLst>
                    <a:ext uri="{9D8B030D-6E8A-4147-A177-3AD203B41FA5}">
                      <a16:colId xmlns:a16="http://schemas.microsoft.com/office/drawing/2014/main" val="4054220400"/>
                    </a:ext>
                  </a:extLst>
                </a:gridCol>
                <a:gridCol w="2308650">
                  <a:extLst>
                    <a:ext uri="{9D8B030D-6E8A-4147-A177-3AD203B41FA5}">
                      <a16:colId xmlns:a16="http://schemas.microsoft.com/office/drawing/2014/main" val="104922175"/>
                    </a:ext>
                  </a:extLst>
                </a:gridCol>
                <a:gridCol w="2308650">
                  <a:extLst>
                    <a:ext uri="{9D8B030D-6E8A-4147-A177-3AD203B41FA5}">
                      <a16:colId xmlns:a16="http://schemas.microsoft.com/office/drawing/2014/main" val="3167666049"/>
                    </a:ext>
                  </a:extLst>
                </a:gridCol>
              </a:tblGrid>
              <a:tr h="153028">
                <a:tc gridSpan="5">
                  <a:txBody>
                    <a:bodyPr/>
                    <a:lstStyle/>
                    <a:p>
                      <a:pPr algn="ctr"/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Schulartübergreifende Themen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06279"/>
                  </a:ext>
                </a:extLst>
              </a:tr>
              <a:tr h="918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Abendrealschule:	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Schwarzwälder-Kienzle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AK Kinder- und Jugendpsychiatrie / Jugendhilfe /Schule: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              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Bähnk/Hofmaier/Sembritzki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AK Schutzkonzepte gegen sexuelle Gewalt: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Conrad/Blobel</a:t>
                      </a:r>
                      <a:endParaRPr lang="de-DE" sz="600" i="1" dirty="0">
                        <a:solidFill>
                          <a:schemeClr val="tx1"/>
                        </a:solidFill>
                        <a:latin typeface="BaWue Sans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Antrag auf Teilhabe §35:	      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Blobel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Arbeitsstelle Kooperation:	      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Bähnk</a:t>
                      </a:r>
                    </a:p>
                    <a:p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Arbeits- und Gesundheitsschutz an Schulen: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Klein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Autismus:	      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Bähnk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="0" dirty="0">
                          <a:latin typeface="BaWue Sans" pitchFamily="2" charset="0"/>
                        </a:rPr>
                        <a:t>Begabten- /Hochbegabtenförderung,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="0" dirty="0">
                          <a:latin typeface="BaWue Sans" pitchFamily="2" charset="0"/>
                        </a:rPr>
                        <a:t>Hector-Kinderakademien:                                                   </a:t>
                      </a:r>
                      <a:r>
                        <a:rPr lang="de-DE" sz="600" b="0" i="1" dirty="0">
                          <a:latin typeface="BaWue Sans" pitchFamily="2" charset="0"/>
                        </a:rPr>
                        <a:t>Meister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Berufliche Orientierung: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Schwarzwälder-Kienzle</a:t>
                      </a:r>
                    </a:p>
                    <a:p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Bildungsregion: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Conrad/Schwarzwälder-Kienzle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Datengestützte QE der Schulen Koordination: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Disziplinarangelegenheiten/DV Sucht:  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Europa/Erasmus:           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Schwarzwälder-Kienzle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Ehrenamtlicher Dolmetscherdienst: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Schwarzwälder-Kienzle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Eingliederungs-, Integrationshilfe: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Landkammer-Ankenbrand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600" dirty="0">
                        <a:solidFill>
                          <a:schemeClr val="tx1"/>
                        </a:solidFill>
                        <a:latin typeface="BaWue Sans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Ganztagsschule:	                                             	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Ulmer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Inklusion schulartübergreifend: 	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Meister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Lernen mit Rückenwind:	             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Raiser/Blobel</a:t>
                      </a:r>
                    </a:p>
                    <a:p>
                      <a:r>
                        <a:rPr lang="de-DE" sz="600" b="0" dirty="0">
                          <a:latin typeface="BaWue Sans" pitchFamily="2" charset="0"/>
                        </a:rPr>
                        <a:t>Lernstandserhebungen</a:t>
                      </a:r>
                      <a:r>
                        <a:rPr lang="de-DE" sz="600" b="1" baseline="0" dirty="0">
                          <a:latin typeface="BaWue Sans" pitchFamily="2" charset="0"/>
                        </a:rPr>
                        <a:t>:                                                          </a:t>
                      </a:r>
                      <a:r>
                        <a:rPr lang="de-DE" sz="600" i="1" dirty="0">
                          <a:latin typeface="BaWue Sans" pitchFamily="2" charset="0"/>
                        </a:rPr>
                        <a:t>Klein</a:t>
                      </a:r>
                    </a:p>
                    <a:p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Startchancenprogramm</a:t>
                      </a: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 Koordinierung: 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Meister</a:t>
                      </a:r>
                    </a:p>
                    <a:p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Kinder beruflich Reisender:</a:t>
                      </a: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                 	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Raiser</a:t>
                      </a: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                                                </a:t>
                      </a:r>
                    </a:p>
                    <a:p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Kinder und Jugendliche mit besonderem Förderbedarf / Teilleistungsschwächen (Rechenschwäche, LRS):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Ulmer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Kirchen und Religionsgemeinschaften- Zusammenarbeit: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                                                                 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Kinder- und Jugendhilfetag: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Conrad/Blobel</a:t>
                      </a:r>
                      <a:endParaRPr lang="de-DE" sz="600" i="1" dirty="0">
                        <a:solidFill>
                          <a:schemeClr val="tx1"/>
                        </a:solidFill>
                        <a:latin typeface="BaWue Sans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Muttersprachlicher Unterricht: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Schwarzwälder-Kienzle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Prävention / Kooperation Gesundheitsamt: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Blobel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Presse und Öffentlichkeitsarbeit: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Probezeitbegleitung neue Schulleitungen: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Conrad/Klein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Regionale Schulentwicklung: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Schulabsentismus:	                                             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Bähnk</a:t>
                      </a:r>
                    </a:p>
                    <a:p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Sommerschulen:	   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Klein</a:t>
                      </a:r>
                      <a:endParaRPr lang="de-DE" sz="600" b="0" i="1" dirty="0">
                        <a:latin typeface="BaWue Sans" pitchFamily="2" charset="0"/>
                      </a:endParaRPr>
                    </a:p>
                    <a:p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Stiftungsvorstand </a:t>
                      </a:r>
                      <a:r>
                        <a:rPr lang="de-DE" sz="600" dirty="0" err="1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Strümpfelbrunn</a:t>
                      </a: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: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Conrad</a:t>
                      </a:r>
                    </a:p>
                    <a:p>
                      <a:r>
                        <a:rPr lang="de-DE" sz="600" dirty="0" err="1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Teach</a:t>
                      </a: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 First Fellows:               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Klein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Verkehrserziehung:	                                             </a:t>
                      </a:r>
                      <a:r>
                        <a:rPr lang="de-DE" sz="600" i="1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Blobel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Z</a:t>
                      </a:r>
                      <a:r>
                        <a:rPr lang="de-DE" sz="600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entrale Aufnahmeprüfung MVO: </a:t>
                      </a:r>
                      <a:r>
                        <a:rPr lang="de-DE" sz="600" i="1" baseline="0" dirty="0">
                          <a:solidFill>
                            <a:schemeClr val="tx1"/>
                          </a:solidFill>
                          <a:latin typeface="BaWue Sans" pitchFamily="2" charset="0"/>
                        </a:rPr>
                        <a:t>Schwarzwälder-Kienzle</a:t>
                      </a:r>
                      <a:endParaRPr lang="de-DE" sz="600" i="1" dirty="0">
                        <a:solidFill>
                          <a:schemeClr val="tx1"/>
                        </a:solidFill>
                        <a:latin typeface="BaWue Sans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005533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80970DCA-1A47-29AB-5D33-25CABB57BCF9}"/>
              </a:ext>
            </a:extLst>
          </p:cNvPr>
          <p:cNvSpPr/>
          <p:nvPr/>
        </p:nvSpPr>
        <p:spPr>
          <a:xfrm>
            <a:off x="324373" y="5446531"/>
            <a:ext cx="11467577" cy="123368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20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</Words>
  <Application>Microsoft Office PowerPoint</Application>
  <PresentationFormat>Breitbild</PresentationFormat>
  <Paragraphs>213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BaWue Sans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Conrad, Sabine (SSA Ludwigsburg)</dc:creator>
  <cp:lastModifiedBy>Blobel, Frank (SSA Ludwigsburg)</cp:lastModifiedBy>
  <cp:revision>47</cp:revision>
  <dcterms:created xsi:type="dcterms:W3CDTF">2025-01-08T16:08:24Z</dcterms:created>
  <dcterms:modified xsi:type="dcterms:W3CDTF">2025-09-10T09:53:58Z</dcterms:modified>
</cp:coreProperties>
</file>